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5"/>
  </p:notesMasterIdLst>
  <p:handoutMasterIdLst>
    <p:handoutMasterId r:id="rId16"/>
  </p:handoutMasterIdLst>
  <p:sldIdLst>
    <p:sldId id="257" r:id="rId5"/>
    <p:sldId id="268" r:id="rId6"/>
    <p:sldId id="272" r:id="rId7"/>
    <p:sldId id="273" r:id="rId8"/>
    <p:sldId id="277" r:id="rId9"/>
    <p:sldId id="274" r:id="rId10"/>
    <p:sldId id="280" r:id="rId11"/>
    <p:sldId id="281" r:id="rId12"/>
    <p:sldId id="276" r:id="rId13"/>
    <p:sldId id="278" r:id="rId1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4BF"/>
    <a:srgbClr val="00EBE6"/>
    <a:srgbClr val="192C5B"/>
    <a:srgbClr val="394404"/>
    <a:srgbClr val="5F6F0F"/>
    <a:srgbClr val="718412"/>
    <a:srgbClr val="65741A"/>
    <a:srgbClr val="70811D"/>
    <a:srgbClr val="7B8D1F"/>
    <a:srgbClr val="8397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32" autoAdjust="0"/>
  </p:normalViewPr>
  <p:slideViewPr>
    <p:cSldViewPr>
      <p:cViewPr varScale="1">
        <p:scale>
          <a:sx n="83" d="100"/>
          <a:sy n="83" d="100"/>
        </p:scale>
        <p:origin x="595" y="67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9/27/2024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9/27/2024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9/27/2024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9/27/2024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9/27/2024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9/27/2024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9/27/2024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9/27/2024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9/27/2024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9/27/2024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9/27/2024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9/27/2024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9/27/2024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0">
              <a:schemeClr val="bg2">
                <a:tint val="100000"/>
                <a:shade val="30000"/>
                <a:satMod val="100000"/>
              </a:schemeClr>
            </a:gs>
            <a:gs pos="0">
              <a:srgbClr val="192C5B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9/27/2024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fade/>
  </p:transition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0">
              <a:schemeClr val="bg2">
                <a:tint val="100000"/>
                <a:shade val="30000"/>
                <a:satMod val="100000"/>
              </a:schemeClr>
            </a:gs>
            <a:gs pos="0">
              <a:srgbClr val="192C5B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508000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rgbClr val="00C4BF"/>
                </a:solidFill>
              </a:rPr>
              <a:t>Listen together, enjoy as one!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7DB3C-DBA2-9AE1-C12C-1F72EB924D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175" y="1110100"/>
            <a:ext cx="4926437" cy="1288340"/>
          </a:xfrm>
          <a:prstGeom prst="rect">
            <a:avLst/>
          </a:prstGeom>
        </p:spPr>
      </p:pic>
      <p:sp>
        <p:nvSpPr>
          <p:cNvPr id="6" name="Subtitle 4">
            <a:extLst>
              <a:ext uri="{FF2B5EF4-FFF2-40B4-BE49-F238E27FC236}">
                <a16:creationId xmlns:a16="http://schemas.microsoft.com/office/drawing/2014/main" id="{E2AFAF85-C652-792F-2AD7-587353052FBA}"/>
              </a:ext>
            </a:extLst>
          </p:cNvPr>
          <p:cNvSpPr txBox="1">
            <a:spLocks/>
          </p:cNvSpPr>
          <p:nvPr/>
        </p:nvSpPr>
        <p:spPr>
          <a:xfrm>
            <a:off x="1446212" y="4114800"/>
            <a:ext cx="4419600" cy="1219200"/>
          </a:xfrm>
          <a:prstGeom prst="rect">
            <a:avLst/>
          </a:prstGeom>
        </p:spPr>
        <p:txBody>
          <a:bodyPr vert="horz" lIns="121899" tIns="60949" rIns="121899" bIns="60949" rtlCol="0">
            <a:normAutofit fontScale="85000" lnSpcReduction="20000"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5000"/>
              </a:lnSpc>
            </a:pPr>
            <a:r>
              <a:rPr lang="en-US" sz="1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Filip Nikoli</a:t>
            </a:r>
            <a:r>
              <a:rPr lang="sr-Latn-RS" sz="1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ć 1641</a:t>
            </a:r>
          </a:p>
          <a:p>
            <a:pPr>
              <a:lnSpc>
                <a:spcPct val="135000"/>
              </a:lnSpc>
            </a:pPr>
            <a:r>
              <a:rPr lang="sr-Latn-RS" sz="1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Jovan Dimitrijević 1698</a:t>
            </a:r>
          </a:p>
          <a:p>
            <a:pPr>
              <a:lnSpc>
                <a:spcPct val="135000"/>
              </a:lnSpc>
            </a:pPr>
            <a:r>
              <a:rPr lang="sr-Latn-RS" sz="1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Ivana Milivojević 1699</a:t>
            </a:r>
          </a:p>
          <a:p>
            <a:pPr>
              <a:lnSpc>
                <a:spcPct val="135000"/>
              </a:lnSpc>
            </a:pPr>
            <a:r>
              <a:rPr lang="sr-Latn-RS" sz="1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Damjan Ćupić 1700</a:t>
            </a:r>
            <a:endParaRPr lang="en-US" sz="18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FEE832B0-5AFE-AC9B-D574-FE57DD302D7E}"/>
              </a:ext>
            </a:extLst>
          </p:cNvPr>
          <p:cNvSpPr txBox="1">
            <a:spLocks/>
          </p:cNvSpPr>
          <p:nvPr/>
        </p:nvSpPr>
        <p:spPr>
          <a:xfrm>
            <a:off x="6323011" y="4110824"/>
            <a:ext cx="3429000" cy="685800"/>
          </a:xfrm>
          <a:prstGeom prst="rect">
            <a:avLst/>
          </a:prstGeom>
        </p:spPr>
        <p:txBody>
          <a:bodyPr vert="horz" lIns="121899" tIns="60949" rIns="121899" bIns="60949" rtlCol="0">
            <a:no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5000"/>
              </a:lnSpc>
            </a:pPr>
            <a:r>
              <a:rPr lang="sr-Latn-RS" sz="15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Mentor</a:t>
            </a:r>
            <a:r>
              <a:rPr lang="en-US" sz="15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:</a:t>
            </a:r>
          </a:p>
          <a:p>
            <a:pPr>
              <a:lnSpc>
                <a:spcPct val="135000"/>
              </a:lnSpc>
            </a:pPr>
            <a:r>
              <a:rPr lang="sr-Latn-RS" sz="15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Prof. dr </a:t>
            </a:r>
            <a:r>
              <a:rPr lang="en-US" sz="15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Leonid Stoimenov</a:t>
            </a: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1218883" y="1905000"/>
            <a:ext cx="9676130" cy="4462272"/>
          </a:xfrm>
          <a:prstGeom prst="rect">
            <a:avLst/>
          </a:prstGeom>
        </p:spPr>
        <p:txBody>
          <a:bodyPr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spcAft>
                <a:spcPts val="0"/>
              </a:spcAft>
            </a:pPr>
            <a:r>
              <a:rPr lang="sr-Latn-RS" sz="2400" dirty="0">
                <a:ea typeface="Times New Roman" panose="02020603050405020304" pitchFamily="18" charset="0"/>
              </a:rPr>
              <a:t>Dodavanje</a:t>
            </a:r>
            <a:r>
              <a:rPr lang="en-US" sz="2400" dirty="0">
                <a:ea typeface="Times New Roman" panose="02020603050405020304" pitchFamily="18" charset="0"/>
              </a:rPr>
              <a:t> </a:t>
            </a:r>
            <a:r>
              <a:rPr lang="sr-Latn-RS" sz="2400" dirty="0">
                <a:ea typeface="Times New Roman" panose="02020603050405020304" pitchFamily="18" charset="0"/>
              </a:rPr>
              <a:t>mogućnosti</a:t>
            </a:r>
            <a:r>
              <a:rPr lang="en-US" sz="2400" dirty="0">
                <a:ea typeface="Times New Roman" panose="02020603050405020304" pitchFamily="18" charset="0"/>
              </a:rPr>
              <a:t> </a:t>
            </a:r>
            <a:r>
              <a:rPr lang="en-US" sz="2400" i="1" dirty="0">
                <a:ea typeface="Times New Roman" panose="02020603050405020304" pitchFamily="18" charset="0"/>
              </a:rPr>
              <a:t>chat-</a:t>
            </a:r>
            <a:r>
              <a:rPr lang="sr-Latn-RS" sz="2400" dirty="0" smtClean="0">
                <a:ea typeface="Times New Roman" panose="02020603050405020304" pitchFamily="18" charset="0"/>
              </a:rPr>
              <a:t>ovanja</a:t>
            </a:r>
          </a:p>
          <a:p>
            <a:pPr algn="just"/>
            <a:r>
              <a:rPr lang="sr-Latn-RS" sz="2400" dirty="0">
                <a:ea typeface="Times New Roman" panose="02020603050405020304" pitchFamily="18" charset="0"/>
              </a:rPr>
              <a:t>Nadmetanje u karaokama (bodovanje tačno otpevanih reči</a:t>
            </a:r>
            <a:r>
              <a:rPr lang="sr-Latn-RS" sz="2400" dirty="0" smtClean="0">
                <a:ea typeface="Times New Roman" panose="02020603050405020304" pitchFamily="18" charset="0"/>
              </a:rPr>
              <a:t>)</a:t>
            </a:r>
          </a:p>
          <a:p>
            <a:pPr lvl="0" algn="just"/>
            <a:r>
              <a:rPr lang="sr-Latn-RS" sz="2400" dirty="0">
                <a:ea typeface="Times New Roman" panose="02020603050405020304" pitchFamily="18" charset="0"/>
              </a:rPr>
              <a:t>Pretraga pesama na osnovu isečka</a:t>
            </a:r>
            <a:r>
              <a:rPr lang="en-US" sz="2400" dirty="0">
                <a:ea typeface="Times New Roman" panose="02020603050405020304" pitchFamily="18" charset="0"/>
              </a:rPr>
              <a:t> </a:t>
            </a:r>
            <a:r>
              <a:rPr lang="sr-Latn-RS" sz="2400" dirty="0" smtClean="0">
                <a:ea typeface="Times New Roman" panose="02020603050405020304" pitchFamily="18" charset="0"/>
              </a:rPr>
              <a:t>audio-snimka</a:t>
            </a:r>
            <a:r>
              <a:rPr lang="en-US" sz="2400" dirty="0" smtClean="0">
                <a:ea typeface="Times New Roman" panose="02020603050405020304" pitchFamily="18" charset="0"/>
              </a:rPr>
              <a:t> </a:t>
            </a:r>
            <a:r>
              <a:rPr lang="sr-Latn-RS" sz="2400" dirty="0">
                <a:ea typeface="Times New Roman" panose="02020603050405020304" pitchFamily="18" charset="0"/>
              </a:rPr>
              <a:t>ili mimike </a:t>
            </a:r>
            <a:r>
              <a:rPr lang="sr-Latn-RS" sz="2400" dirty="0" smtClean="0">
                <a:ea typeface="Times New Roman" panose="02020603050405020304" pitchFamily="18" charset="0"/>
              </a:rPr>
              <a:t>melodije</a:t>
            </a:r>
          </a:p>
          <a:p>
            <a:pPr algn="just"/>
            <a:r>
              <a:rPr lang="sr-Latn-RS" sz="2400" dirty="0">
                <a:ea typeface="Times New Roman" panose="02020603050405020304" pitchFamily="18" charset="0"/>
              </a:rPr>
              <a:t>Odabir naredne pesme </a:t>
            </a:r>
            <a:r>
              <a:rPr lang="sr-Latn-RS" sz="2400" dirty="0" smtClean="0">
                <a:ea typeface="Times New Roman" panose="02020603050405020304" pitchFamily="18" charset="0"/>
              </a:rPr>
              <a:t>koja će biti puštena </a:t>
            </a:r>
            <a:r>
              <a:rPr lang="sr-Latn-RS" sz="2400" dirty="0">
                <a:ea typeface="Times New Roman" panose="02020603050405020304" pitchFamily="18" charset="0"/>
              </a:rPr>
              <a:t>u grupi na osnovu</a:t>
            </a:r>
            <a:r>
              <a:rPr lang="en-US" sz="2400" dirty="0">
                <a:ea typeface="Times New Roman" panose="02020603050405020304" pitchFamily="18" charset="0"/>
              </a:rPr>
              <a:t> </a:t>
            </a:r>
            <a:r>
              <a:rPr lang="sr-Latn-RS" sz="2400" dirty="0">
                <a:ea typeface="Times New Roman" panose="02020603050405020304" pitchFamily="18" charset="0"/>
              </a:rPr>
              <a:t>broja glasova </a:t>
            </a:r>
            <a:r>
              <a:rPr lang="sr-Latn-RS" sz="2400" dirty="0" smtClean="0">
                <a:ea typeface="Times New Roman" panose="02020603050405020304" pitchFamily="18" charset="0"/>
              </a:rPr>
              <a:t>korisnika</a:t>
            </a:r>
          </a:p>
          <a:p>
            <a:pPr lvl="0" algn="just"/>
            <a:r>
              <a:rPr lang="sr-Latn-RS" sz="2400" dirty="0">
                <a:ea typeface="Times New Roman" panose="02020603050405020304" pitchFamily="18" charset="0"/>
              </a:rPr>
              <a:t>Uvođenje </a:t>
            </a:r>
            <a:r>
              <a:rPr lang="sr-Latn-RS" sz="2400" dirty="0" smtClean="0">
                <a:ea typeface="Times New Roman" panose="02020603050405020304" pitchFamily="18" charset="0"/>
              </a:rPr>
              <a:t>di-džeja </a:t>
            </a:r>
            <a:r>
              <a:rPr lang="sr-Latn-RS" sz="2400" dirty="0">
                <a:ea typeface="Times New Roman" panose="02020603050405020304" pitchFamily="18" charset="0"/>
              </a:rPr>
              <a:t>grupe zaduženog za dodavanje pesama u listu (ostali korisnici samo glasaju</a:t>
            </a:r>
            <a:r>
              <a:rPr lang="sr-Latn-RS" sz="2400" dirty="0" smtClean="0">
                <a:ea typeface="Times New Roman" panose="02020603050405020304" pitchFamily="18" charset="0"/>
              </a:rPr>
              <a:t>)</a:t>
            </a:r>
            <a:endParaRPr lang="sr-Latn-RS" sz="2400" dirty="0">
              <a:ea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r>
              <a:rPr lang="sr-Latn-RS" sz="2400" dirty="0" smtClean="0">
                <a:ea typeface="Times New Roman" panose="02020603050405020304" pitchFamily="18" charset="0"/>
              </a:rPr>
              <a:t>Generisanje</a:t>
            </a:r>
            <a:r>
              <a:rPr lang="en-US" sz="2400" dirty="0" smtClean="0">
                <a:ea typeface="Times New Roman" panose="02020603050405020304" pitchFamily="18" charset="0"/>
              </a:rPr>
              <a:t> </a:t>
            </a:r>
            <a:r>
              <a:rPr lang="en-US" sz="2400" dirty="0">
                <a:ea typeface="Times New Roman" panose="02020603050405020304" pitchFamily="18" charset="0"/>
              </a:rPr>
              <a:t>statistika za </a:t>
            </a:r>
            <a:r>
              <a:rPr lang="sr-Latn-RS" sz="2400" dirty="0">
                <a:ea typeface="Times New Roman" panose="02020603050405020304" pitchFamily="18" charset="0"/>
              </a:rPr>
              <a:t>grupe</a:t>
            </a:r>
            <a:r>
              <a:rPr lang="en-US" sz="2400" dirty="0">
                <a:ea typeface="Times New Roman" panose="02020603050405020304" pitchFamily="18" charset="0"/>
              </a:rPr>
              <a:t> i </a:t>
            </a:r>
            <a:r>
              <a:rPr lang="sr-Latn-RS" sz="2400" dirty="0">
                <a:ea typeface="Times New Roman" panose="02020603050405020304" pitchFamily="18" charset="0"/>
              </a:rPr>
              <a:t>pojedinačne</a:t>
            </a:r>
            <a:r>
              <a:rPr lang="en-US" sz="2400" dirty="0">
                <a:ea typeface="Times New Roman" panose="02020603050405020304" pitchFamily="18" charset="0"/>
              </a:rPr>
              <a:t> </a:t>
            </a:r>
            <a:r>
              <a:rPr lang="sr-Latn-RS" sz="2400" dirty="0" smtClean="0">
                <a:ea typeface="Times New Roman" panose="02020603050405020304" pitchFamily="18" charset="0"/>
              </a:rPr>
              <a:t>korisnike</a:t>
            </a:r>
            <a:endParaRPr lang="sr-Latn-RS" sz="2400" dirty="0">
              <a:ea typeface="Times New Roman" panose="02020603050405020304" pitchFamily="18" charset="0"/>
            </a:endParaRPr>
          </a:p>
          <a:p>
            <a:endParaRPr lang="sr-Latn-R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6A3E94-385D-7FBE-CA0A-9ABFB805D4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212" y="225191"/>
            <a:ext cx="2396248" cy="626656"/>
          </a:xfrm>
          <a:prstGeom prst="rect">
            <a:avLst/>
          </a:prstGeom>
        </p:spPr>
      </p:pic>
      <p:sp>
        <p:nvSpPr>
          <p:cNvPr id="6" name="Title 12"/>
          <p:cNvSpPr txBox="1">
            <a:spLocks/>
          </p:cNvSpPr>
          <p:nvPr/>
        </p:nvSpPr>
        <p:spPr>
          <a:xfrm>
            <a:off x="1218882" y="399916"/>
            <a:ext cx="10360501" cy="889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r-Latn-RS" dirty="0"/>
              <a:t>Naredna verzija proizvoda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7191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18882" y="399916"/>
            <a:ext cx="10360501" cy="889000"/>
          </a:xfrm>
        </p:spPr>
        <p:txBody>
          <a:bodyPr/>
          <a:lstStyle/>
          <a:p>
            <a:r>
              <a:rPr lang="en-US" dirty="0"/>
              <a:t>Opis projekta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8883" y="1905000"/>
            <a:ext cx="9828529" cy="4462272"/>
          </a:xfrm>
        </p:spPr>
        <p:txBody>
          <a:bodyPr/>
          <a:lstStyle/>
          <a:p>
            <a:pPr algn="just">
              <a:lnSpc>
                <a:spcPct val="120000"/>
              </a:lnSpc>
            </a:pPr>
            <a:r>
              <a:rPr lang="sr-Latn-RS" dirty="0"/>
              <a:t>Aplikacija za puštanje muzike</a:t>
            </a:r>
            <a:r>
              <a:rPr lang="en-US" dirty="0"/>
              <a:t>:</a:t>
            </a:r>
          </a:p>
          <a:p>
            <a:pPr lvl="1" algn="just">
              <a:lnSpc>
                <a:spcPct val="100000"/>
              </a:lnSpc>
            </a:pPr>
            <a:r>
              <a:rPr lang="en-US" dirty="0"/>
              <a:t>O</a:t>
            </a:r>
            <a:r>
              <a:rPr lang="sr-Latn-RS" dirty="0"/>
              <a:t>snovna funkcionalnost</a:t>
            </a:r>
            <a:r>
              <a:rPr lang="en-US" dirty="0"/>
              <a:t> -</a:t>
            </a:r>
            <a:r>
              <a:rPr lang="sr-Latn-RS" dirty="0"/>
              <a:t> kreiranje grupe korisnika koji sastavljaju zajedničku listu pesama i sinhronizovano slušaju pesme</a:t>
            </a:r>
            <a:endParaRPr lang="en-US" dirty="0"/>
          </a:p>
          <a:p>
            <a:pPr lvl="1" algn="just">
              <a:lnSpc>
                <a:spcPct val="120000"/>
              </a:lnSpc>
            </a:pPr>
            <a:r>
              <a:rPr lang="en-US" dirty="0" smtClean="0"/>
              <a:t>AI</a:t>
            </a:r>
            <a:r>
              <a:rPr lang="sr-Latn-RS" dirty="0" smtClean="0"/>
              <a:t> funkcionalnosti</a:t>
            </a:r>
            <a:r>
              <a:rPr lang="en-US" dirty="0" smtClean="0"/>
              <a:t>:</a:t>
            </a:r>
            <a:endParaRPr lang="en-US" dirty="0"/>
          </a:p>
          <a:p>
            <a:pPr lvl="2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sr-Latn-RS" dirty="0"/>
              <a:t>sistem za preporuku pesama koje bi članovi grupe dodali u listu (na osnovu preferencija grupe)</a:t>
            </a:r>
            <a:endParaRPr lang="en-US" dirty="0"/>
          </a:p>
          <a:p>
            <a:pPr lvl="2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sr-Latn-RS" dirty="0"/>
              <a:t>sistem za preporuku grupa kojima bi korisnik mogao da se </a:t>
            </a:r>
            <a:r>
              <a:rPr lang="sr-Latn-RS" dirty="0" smtClean="0"/>
              <a:t>priključi </a:t>
            </a:r>
            <a:r>
              <a:rPr lang="sr-Latn-RS" dirty="0"/>
              <a:t>(na osnovu njegovih preferencija</a:t>
            </a:r>
            <a:r>
              <a:rPr lang="sr-Latn-RS" dirty="0" smtClean="0"/>
              <a:t>)</a:t>
            </a:r>
          </a:p>
          <a:p>
            <a:pPr lvl="2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sr-Latn-RS" dirty="0" smtClean="0"/>
              <a:t>sistem </a:t>
            </a:r>
            <a:r>
              <a:rPr lang="sr-Latn-RS" dirty="0"/>
              <a:t>koji iz audio-snimka pesme prepoznaje njen tekst i prikazuje ga </a:t>
            </a:r>
            <a:r>
              <a:rPr lang="sr-Latn-RS" dirty="0" smtClean="0"/>
              <a:t>korisniku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322D21-3DF5-E94B-355E-D8FFBA7279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212" y="217760"/>
            <a:ext cx="2396248" cy="62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8882" y="1522100"/>
            <a:ext cx="10057129" cy="4462272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Na </a:t>
            </a:r>
            <a:r>
              <a:rPr lang="sr-Latn-RS" sz="2400" dirty="0"/>
              <a:t>početku je potrebno da korisnik kreira nalog, ili da se uloguje na postojeći</a:t>
            </a: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6CAFFE-5F0E-67F3-9270-390931E44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2" y="2295657"/>
            <a:ext cx="6400800" cy="32902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BE22F7-FC23-9909-77E7-3F5A88B47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412" y="3048000"/>
            <a:ext cx="6400800" cy="33577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9988BF7-DB11-5F51-1D8A-C32EBCCA55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212" y="217760"/>
            <a:ext cx="2396248" cy="6266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8012" y="5814462"/>
            <a:ext cx="4540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1800" i="1" dirty="0"/>
              <a:t>Forme za registrovanje i prijavljivanje korisnika</a:t>
            </a:r>
          </a:p>
        </p:txBody>
      </p:sp>
      <p:sp>
        <p:nvSpPr>
          <p:cNvPr id="8" name="Title 12"/>
          <p:cNvSpPr txBox="1">
            <a:spLocks/>
          </p:cNvSpPr>
          <p:nvPr/>
        </p:nvSpPr>
        <p:spPr>
          <a:xfrm>
            <a:off x="1218882" y="399916"/>
            <a:ext cx="10360501" cy="889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r-Latn-RS" dirty="0"/>
              <a:t>Prijavljivanje na sistem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3617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6A3E94-385D-7FBE-CA0A-9ABFB805D4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212" y="225191"/>
            <a:ext cx="2396248" cy="6266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012" y="2286000"/>
            <a:ext cx="3391373" cy="2829320"/>
          </a:xfrm>
          <a:prstGeom prst="rect">
            <a:avLst/>
          </a:prstGeom>
        </p:spPr>
      </p:pic>
      <p:sp>
        <p:nvSpPr>
          <p:cNvPr id="8" name="Content Placeholder 13"/>
          <p:cNvSpPr txBox="1">
            <a:spLocks/>
          </p:cNvSpPr>
          <p:nvPr/>
        </p:nvSpPr>
        <p:spPr>
          <a:xfrm>
            <a:off x="1218883" y="2057400"/>
            <a:ext cx="6018529" cy="4267200"/>
          </a:xfrm>
          <a:prstGeom prst="rect">
            <a:avLst/>
          </a:prstGeom>
        </p:spPr>
        <p:txBody>
          <a:bodyPr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sr-Latn-RS" sz="2400" dirty="0"/>
              <a:t>Ukoliko nije član nijedne grupe, korisnik može kreirati novu grupu zadajući njeno ime i maksimalan broj članova koje ona može primiti</a:t>
            </a:r>
          </a:p>
          <a:p>
            <a:pPr algn="just"/>
            <a:r>
              <a:rPr lang="sr-Latn-RS" sz="2400" dirty="0"/>
              <a:t>Ukoliko jeste član</a:t>
            </a:r>
            <a:r>
              <a:rPr lang="en-US" sz="2400" dirty="0"/>
              <a:t> </a:t>
            </a:r>
            <a:r>
              <a:rPr lang="sr-Latn-RS" sz="2400" dirty="0"/>
              <a:t>grupe, nakon prijavljivanja na sistem biće mu prikazan sadržaj koji vide svi članovi te </a:t>
            </a:r>
            <a:r>
              <a:rPr lang="sr-Latn-RS" sz="2400" dirty="0" smtClean="0"/>
              <a:t>grupe</a:t>
            </a:r>
          </a:p>
          <a:p>
            <a:pPr algn="just"/>
            <a:r>
              <a:rPr lang="sr-Latn-RS" sz="2400" dirty="0" smtClean="0"/>
              <a:t>Nakon što kreira novu grupu, korisnik postaje njen prvi član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8414184" y="5257800"/>
            <a:ext cx="22570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1600" i="1" dirty="0"/>
              <a:t>Forma za kreiranje grupe</a:t>
            </a:r>
          </a:p>
        </p:txBody>
      </p:sp>
      <p:sp>
        <p:nvSpPr>
          <p:cNvPr id="9" name="Title 12"/>
          <p:cNvSpPr txBox="1">
            <a:spLocks/>
          </p:cNvSpPr>
          <p:nvPr/>
        </p:nvSpPr>
        <p:spPr>
          <a:xfrm>
            <a:off x="1218882" y="399916"/>
            <a:ext cx="10360501" cy="889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r-Latn-RS" dirty="0"/>
              <a:t>Kreiranje nove grupe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0476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6A3E94-385D-7FBE-CA0A-9ABFB805D4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212" y="225191"/>
            <a:ext cx="2396248" cy="626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631" y="3352800"/>
            <a:ext cx="5419501" cy="30144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812" y="1660651"/>
            <a:ext cx="4834648" cy="4713542"/>
          </a:xfrm>
          <a:prstGeom prst="rect">
            <a:avLst/>
          </a:prstGeom>
        </p:spPr>
      </p:pic>
      <p:sp>
        <p:nvSpPr>
          <p:cNvPr id="10" name="Content Placeholder 13"/>
          <p:cNvSpPr txBox="1">
            <a:spLocks/>
          </p:cNvSpPr>
          <p:nvPr/>
        </p:nvSpPr>
        <p:spPr>
          <a:xfrm>
            <a:off x="1218883" y="1555822"/>
            <a:ext cx="5430752" cy="4462272"/>
          </a:xfrm>
          <a:prstGeom prst="rect">
            <a:avLst/>
          </a:prstGeom>
        </p:spPr>
        <p:txBody>
          <a:bodyPr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sr-Latn-RS" sz="2400" dirty="0" smtClean="0"/>
              <a:t>Korisnik se može pridružiti nekoj od preporučenih grupa (slika levo)</a:t>
            </a:r>
            <a:endParaRPr lang="sr-Latn-RS" sz="2400" dirty="0"/>
          </a:p>
          <a:p>
            <a:pPr algn="just"/>
            <a:r>
              <a:rPr lang="sr-Latn-RS" sz="2400" dirty="0" smtClean="0"/>
              <a:t>Ili može izabrati (pronaći) željenu grupu iz liste svih grupa (slika desno)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360612" y="6370677"/>
            <a:ext cx="2377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1600" i="1" dirty="0"/>
              <a:t>Prikaz preporučenih grupa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31270" y="6367266"/>
            <a:ext cx="1589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1600" i="1" dirty="0"/>
              <a:t>Prikaz svih grupa</a:t>
            </a:r>
          </a:p>
        </p:txBody>
      </p:sp>
      <p:sp>
        <p:nvSpPr>
          <p:cNvPr id="12" name="Title 12"/>
          <p:cNvSpPr txBox="1">
            <a:spLocks/>
          </p:cNvSpPr>
          <p:nvPr/>
        </p:nvSpPr>
        <p:spPr>
          <a:xfrm>
            <a:off x="1218882" y="399916"/>
            <a:ext cx="10360501" cy="889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r-Latn-RS" dirty="0"/>
              <a:t>Pridruživanje korisnika grupi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1227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C65219-110A-F0F6-812A-A117DAE8DF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4" r="9307"/>
          <a:stretch/>
        </p:blipFill>
        <p:spPr>
          <a:xfrm>
            <a:off x="6933201" y="1288915"/>
            <a:ext cx="4343400" cy="50859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A7B175-0981-AD93-C2FE-B6C8A46D17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4" t="813" r="19420" b="2461"/>
          <a:stretch/>
        </p:blipFill>
        <p:spPr>
          <a:xfrm>
            <a:off x="1652983" y="3209538"/>
            <a:ext cx="3831830" cy="32249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BD2A49-1C12-5080-06D1-BDE939C887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212" y="225191"/>
            <a:ext cx="2396248" cy="6266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81383" y="6404467"/>
            <a:ext cx="2546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1600" i="1" dirty="0"/>
              <a:t>Prikaz preporučenih pesama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28282" y="6408821"/>
            <a:ext cx="17532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1600" i="1" dirty="0"/>
              <a:t>Prikaz svih pesama</a:t>
            </a:r>
          </a:p>
        </p:txBody>
      </p:sp>
      <p:sp>
        <p:nvSpPr>
          <p:cNvPr id="12" name="Title 12"/>
          <p:cNvSpPr txBox="1">
            <a:spLocks/>
          </p:cNvSpPr>
          <p:nvPr/>
        </p:nvSpPr>
        <p:spPr>
          <a:xfrm>
            <a:off x="1218882" y="399916"/>
            <a:ext cx="10360501" cy="889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r-Latn-RS" dirty="0"/>
              <a:t>Dodavanje pesama u listu</a:t>
            </a:r>
            <a:endParaRPr lang="en-US" dirty="0"/>
          </a:p>
        </p:txBody>
      </p:sp>
      <p:sp>
        <p:nvSpPr>
          <p:cNvPr id="14" name="Content Placeholder 13"/>
          <p:cNvSpPr txBox="1">
            <a:spLocks/>
          </p:cNvSpPr>
          <p:nvPr/>
        </p:nvSpPr>
        <p:spPr>
          <a:xfrm>
            <a:off x="1218883" y="1555822"/>
            <a:ext cx="5430752" cy="4462272"/>
          </a:xfrm>
          <a:prstGeom prst="rect">
            <a:avLst/>
          </a:prstGeom>
        </p:spPr>
        <p:txBody>
          <a:bodyPr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sr-Latn-RS" sz="2400" dirty="0" smtClean="0"/>
              <a:t>Korisnik može dodati u listu neku od preporučenih pesama (slika levo)</a:t>
            </a:r>
            <a:endParaRPr lang="sr-Latn-RS" sz="2400" dirty="0"/>
          </a:p>
          <a:p>
            <a:pPr algn="just"/>
            <a:r>
              <a:rPr lang="sr-Latn-RS" sz="2400" dirty="0" smtClean="0"/>
              <a:t>Ili može izabrati (pronaći) željenu pesmu iz liste svih pesama (slika desno)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93873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 txBox="1">
            <a:spLocks/>
          </p:cNvSpPr>
          <p:nvPr/>
        </p:nvSpPr>
        <p:spPr>
          <a:xfrm>
            <a:off x="1218882" y="399916"/>
            <a:ext cx="10360501" cy="889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r-Latn-RS" dirty="0" smtClean="0"/>
              <a:t>Generisanje preporuka grupa i pesama</a:t>
            </a:r>
            <a:endParaRPr lang="en-US" dirty="0"/>
          </a:p>
        </p:txBody>
      </p:sp>
      <p:sp>
        <p:nvSpPr>
          <p:cNvPr id="4" name="Content Placeholder 13"/>
          <p:cNvSpPr txBox="1">
            <a:spLocks/>
          </p:cNvSpPr>
          <p:nvPr/>
        </p:nvSpPr>
        <p:spPr>
          <a:xfrm>
            <a:off x="1218882" y="1828800"/>
            <a:ext cx="9371329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sr-Latn-RS" sz="2200" dirty="0" smtClean="0"/>
              <a:t>Preporuke grupa: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sr-Latn-RS" sz="2200" dirty="0" smtClean="0"/>
              <a:t>Preporuke grupa korisniku generišu se na osnovu njegovih preferencija, odnosno na osnovu odslušanih pesama (u grupama čiji je ranije bio član)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sr-Latn-RS" sz="2200" dirty="0"/>
              <a:t>Ukoliko korisnik do sada nije bio član nijedne grupe, preporučuje mu se nekoliko nasumično odabranih </a:t>
            </a:r>
            <a:r>
              <a:rPr lang="sr-Latn-RS" sz="2200" dirty="0" smtClean="0"/>
              <a:t>grupa</a:t>
            </a:r>
          </a:p>
          <a:p>
            <a:pPr algn="just"/>
            <a:r>
              <a:rPr lang="sr-Latn-RS" sz="2200" dirty="0" smtClean="0"/>
              <a:t>Preporuke pesama: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sr-Latn-RS" sz="2200" dirty="0" smtClean="0"/>
              <a:t>Preporučivanje pesama grupi korisnika zasniva se na modelu koji posmatra istoriju slušanih pesama u toj grupi i na osnovu nje bira slične pesme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sr-Latn-RS" sz="2200" dirty="0" smtClean="0"/>
              <a:t>Pri određivanju sličnosti pesama razmatraju se njihove audio-karakteristike (energičnost, tempo, akustičnost itd.) i godina objavljivanja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BD2A49-1C12-5080-06D1-BDE939C887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212" y="225191"/>
            <a:ext cx="2396248" cy="62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57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D68532-0C58-98BD-9F71-86C8410DE1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4"/>
          <a:stretch/>
        </p:blipFill>
        <p:spPr>
          <a:xfrm>
            <a:off x="8380412" y="1186783"/>
            <a:ext cx="2819400" cy="48531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6A3E94-385D-7FBE-CA0A-9ABFB805D4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212" y="225191"/>
            <a:ext cx="2396248" cy="626656"/>
          </a:xfrm>
          <a:prstGeom prst="rect">
            <a:avLst/>
          </a:prstGeom>
        </p:spPr>
      </p:pic>
      <p:sp>
        <p:nvSpPr>
          <p:cNvPr id="13" name="Content Placeholder 13"/>
          <p:cNvSpPr txBox="1">
            <a:spLocks/>
          </p:cNvSpPr>
          <p:nvPr/>
        </p:nvSpPr>
        <p:spPr>
          <a:xfrm>
            <a:off x="989012" y="1828800"/>
            <a:ext cx="7295793" cy="4462272"/>
          </a:xfrm>
          <a:prstGeom prst="rect">
            <a:avLst/>
          </a:prstGeom>
        </p:spPr>
        <p:txBody>
          <a:bodyPr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sr-Latn-RS" sz="2400" dirty="0" smtClean="0"/>
              <a:t>Sinhronizovana reprodukcija pesama:</a:t>
            </a:r>
          </a:p>
          <a:p>
            <a:pPr lvl="1" algn="just"/>
            <a:r>
              <a:rPr lang="sr-Latn-RS" sz="2000" dirty="0" smtClean="0"/>
              <a:t>Svi članovi jedne grupe istovremeno slušaju istu sekvencu tekuće pesme</a:t>
            </a:r>
            <a:endParaRPr lang="sr-Latn-RS" sz="2000" dirty="0"/>
          </a:p>
          <a:p>
            <a:pPr algn="just"/>
            <a:r>
              <a:rPr lang="sr-Latn-RS" sz="2400" dirty="0" smtClean="0"/>
              <a:t>Lista </a:t>
            </a:r>
            <a:r>
              <a:rPr lang="sr-Latn-RS" sz="2400" dirty="0"/>
              <a:t>narendih </a:t>
            </a:r>
            <a:r>
              <a:rPr lang="sr-Latn-RS" sz="2400" dirty="0" smtClean="0"/>
              <a:t>pesama (prikazana zelenim fontom):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sr-Latn-RS" sz="2000" dirty="0" smtClean="0"/>
              <a:t>Pesma koja se nalazi na vrhu liste je sledeća u redu za reprodukovanje </a:t>
            </a:r>
            <a:endParaRPr lang="sr-Latn-RS" sz="2000" dirty="0"/>
          </a:p>
          <a:p>
            <a:pPr algn="just"/>
            <a:r>
              <a:rPr lang="sr-Latn-RS" sz="2400" dirty="0" smtClean="0"/>
              <a:t>Napuštanje grupe (dugme „leave group“):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sr-Latn-RS" sz="2000" dirty="0" smtClean="0"/>
              <a:t>Kada jedan član napusti grupu, ostali članovi nesmetano nastavljaju sa slušanjem pesama</a:t>
            </a:r>
            <a:endParaRPr lang="sr-Latn-RS" sz="2000" dirty="0"/>
          </a:p>
          <a:p>
            <a:endParaRPr lang="sr-Latn-R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8284805" y="6096000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600" i="1" dirty="0"/>
              <a:t>Prikaz </a:t>
            </a:r>
            <a:r>
              <a:rPr lang="sr-Latn-RS" sz="1600" i="1" dirty="0" smtClean="0"/>
              <a:t>tekuće </a:t>
            </a:r>
            <a:r>
              <a:rPr lang="sr-Latn-RS" sz="1600" i="1" dirty="0"/>
              <a:t>pesme i narednih pesama u listi</a:t>
            </a:r>
          </a:p>
        </p:txBody>
      </p:sp>
      <p:sp>
        <p:nvSpPr>
          <p:cNvPr id="8" name="Title 12"/>
          <p:cNvSpPr txBox="1">
            <a:spLocks/>
          </p:cNvSpPr>
          <p:nvPr/>
        </p:nvSpPr>
        <p:spPr>
          <a:xfrm>
            <a:off x="1218882" y="399916"/>
            <a:ext cx="10360501" cy="889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r-Latn-RS" dirty="0"/>
              <a:t>Slušanje pesama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1806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13AA37-1152-5F26-AE0E-C32EAB8E81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6" r="14688"/>
          <a:stretch/>
        </p:blipFill>
        <p:spPr>
          <a:xfrm>
            <a:off x="7999412" y="1237030"/>
            <a:ext cx="3732371" cy="49859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6A3E94-385D-7FBE-CA0A-9ABFB805D4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212" y="225191"/>
            <a:ext cx="2396248" cy="626656"/>
          </a:xfrm>
          <a:prstGeom prst="rect">
            <a:avLst/>
          </a:prstGeom>
        </p:spPr>
      </p:pic>
      <p:sp>
        <p:nvSpPr>
          <p:cNvPr id="13" name="Content Placeholder 13"/>
          <p:cNvSpPr txBox="1">
            <a:spLocks/>
          </p:cNvSpPr>
          <p:nvPr/>
        </p:nvSpPr>
        <p:spPr>
          <a:xfrm>
            <a:off x="989013" y="1786128"/>
            <a:ext cx="6705600" cy="4462272"/>
          </a:xfrm>
          <a:prstGeom prst="rect">
            <a:avLst/>
          </a:prstGeom>
        </p:spPr>
        <p:txBody>
          <a:bodyPr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47" lvl="1" indent="-304747" algn="just">
              <a:spcBef>
                <a:spcPts val="1600"/>
              </a:spcBef>
              <a:buSzPct val="100000"/>
            </a:pPr>
            <a:r>
              <a:rPr lang="sr-Latn-RS" dirty="0" smtClean="0"/>
              <a:t>Pored </a:t>
            </a:r>
            <a:r>
              <a:rPr lang="sr-Latn-RS" dirty="0"/>
              <a:t>originalnog, </a:t>
            </a:r>
            <a:r>
              <a:rPr lang="sr-Latn-RS" dirty="0" smtClean="0"/>
              <a:t>čuvaju </a:t>
            </a:r>
            <a:r>
              <a:rPr lang="sr-Latn-RS" dirty="0"/>
              <a:t>se i audio-snimci samo vokala i samo instrumentala te </a:t>
            </a:r>
            <a:r>
              <a:rPr lang="sr-Latn-RS" dirty="0" smtClean="0"/>
              <a:t>pesme. Izdvajanje i obrada ovih snimaka </a:t>
            </a:r>
            <a:r>
              <a:rPr lang="sr-Latn-RS" dirty="0"/>
              <a:t>(generisanje teksta iz vokala)</a:t>
            </a:r>
            <a:r>
              <a:rPr lang="sr-Latn-RS" dirty="0" smtClean="0"/>
              <a:t> vrši se pri </a:t>
            </a:r>
            <a:r>
              <a:rPr lang="sr-Latn-RS" dirty="0"/>
              <a:t>dodavanju nove pesme u bazu</a:t>
            </a:r>
            <a:r>
              <a:rPr lang="sr-Latn-RS" dirty="0" smtClean="0"/>
              <a:t>.</a:t>
            </a:r>
          </a:p>
          <a:p>
            <a:pPr algn="just"/>
            <a:r>
              <a:rPr lang="sr-Latn-RS" sz="2400" dirty="0" smtClean="0"/>
              <a:t>Karaoke režim: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sr-Latn-RS" sz="2000" dirty="0" smtClean="0"/>
              <a:t>Kada korisnik označi da želi da pređe u karaoke režim, umesto kompletnog audio-snimka pesme, pustiće se audio-snimak u kom je sačuvan instrumental</a:t>
            </a:r>
          </a:p>
          <a:p>
            <a:pPr algn="just"/>
            <a:r>
              <a:rPr lang="sr-Latn-RS" sz="2400" dirty="0" smtClean="0"/>
              <a:t>Prikaz </a:t>
            </a:r>
            <a:r>
              <a:rPr lang="sr-Latn-RS" sz="2400" dirty="0"/>
              <a:t>teksta </a:t>
            </a:r>
            <a:r>
              <a:rPr lang="sr-Latn-RS" sz="2400" dirty="0" smtClean="0"/>
              <a:t>pesme: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sr-Latn-RS" sz="2000" dirty="0" smtClean="0"/>
              <a:t>Izborom opcije za prikaz teksta, u označenom </a:t>
            </a:r>
            <a:r>
              <a:rPr lang="sr-Latn-RS" sz="2000" dirty="0"/>
              <a:t>polju </a:t>
            </a:r>
            <a:r>
              <a:rPr lang="sr-Latn-RS" sz="2000" dirty="0" smtClean="0"/>
              <a:t>se prikazuje </a:t>
            </a:r>
            <a:r>
              <a:rPr lang="sr-Latn-RS" sz="2000" dirty="0"/>
              <a:t>tekst </a:t>
            </a:r>
            <a:r>
              <a:rPr lang="sr-Latn-RS" sz="2000" dirty="0" smtClean="0"/>
              <a:t>koji prati </a:t>
            </a:r>
            <a:r>
              <a:rPr lang="sr-Latn-RS" sz="2000" dirty="0"/>
              <a:t>pesmu </a:t>
            </a:r>
            <a:r>
              <a:rPr lang="sr-Latn-RS" sz="2000" dirty="0" smtClean="0"/>
              <a:t>(</a:t>
            </a:r>
            <a:r>
              <a:rPr lang="sr-Latn-RS" sz="2000" dirty="0"/>
              <a:t>u odgovarajućim vremenskim intervalima) </a:t>
            </a:r>
          </a:p>
          <a:p>
            <a:pPr marL="0" indent="0">
              <a:buNone/>
            </a:pPr>
            <a:endParaRPr lang="sr-Latn-R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8637408" y="6269629"/>
            <a:ext cx="2456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1600" i="1" dirty="0"/>
              <a:t>Prikaz </a:t>
            </a:r>
            <a:r>
              <a:rPr lang="sr-Latn-RS" sz="1600" i="1" dirty="0" smtClean="0"/>
              <a:t>teksta tekuće </a:t>
            </a:r>
            <a:r>
              <a:rPr lang="sr-Latn-RS" sz="1600" i="1" dirty="0"/>
              <a:t>pesme </a:t>
            </a:r>
          </a:p>
        </p:txBody>
      </p:sp>
      <p:sp>
        <p:nvSpPr>
          <p:cNvPr id="8" name="Title 12"/>
          <p:cNvSpPr txBox="1">
            <a:spLocks/>
          </p:cNvSpPr>
          <p:nvPr/>
        </p:nvSpPr>
        <p:spPr>
          <a:xfrm>
            <a:off x="1218882" y="399916"/>
            <a:ext cx="10360501" cy="889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r-Latn-RS" dirty="0"/>
              <a:t>Slušanje pesama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8571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0C67BEE-D13F-4BD2-98A5-34D8A0977F68}">
  <ds:schemaRefs>
    <ds:schemaRef ds:uri="http://schemas.microsoft.com/office/2006/documentManagement/types"/>
    <ds:schemaRef ds:uri="http://purl.org/dc/terms/"/>
    <ds:schemaRef ds:uri="http://purl.org/dc/dcmitype/"/>
    <ds:schemaRef ds:uri="http://www.w3.org/XML/1998/namespace"/>
    <ds:schemaRef ds:uri="http://schemas.microsoft.com/office/2006/metadata/properties"/>
    <ds:schemaRef ds:uri="4873beb7-5857-4685-be1f-d57550cc96cc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609</TotalTime>
  <Words>572</Words>
  <Application>Microsoft Office PowerPoint</Application>
  <PresentationFormat>Custom</PresentationFormat>
  <Paragraphs>61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Times New Roman</vt:lpstr>
      <vt:lpstr>Wingdings</vt:lpstr>
      <vt:lpstr>Tech 16x9</vt:lpstr>
      <vt:lpstr>PowerPoint Presentation</vt:lpstr>
      <vt:lpstr>Opis projekta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Auditorium</dc:title>
  <dc:creator>Jovan Dimitrijevic</dc:creator>
  <cp:lastModifiedBy>Ivana Milivojevic</cp:lastModifiedBy>
  <cp:revision>90</cp:revision>
  <dcterms:created xsi:type="dcterms:W3CDTF">2024-01-28T17:43:17Z</dcterms:created>
  <dcterms:modified xsi:type="dcterms:W3CDTF">2024-09-27T09:51:51Z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